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97" r:id="rId4"/>
    <p:sldId id="292" r:id="rId5"/>
    <p:sldId id="293" r:id="rId6"/>
    <p:sldId id="294" r:id="rId7"/>
    <p:sldId id="295" r:id="rId8"/>
    <p:sldId id="303" r:id="rId9"/>
    <p:sldId id="304" r:id="rId10"/>
    <p:sldId id="300" r:id="rId11"/>
    <p:sldId id="301" r:id="rId12"/>
    <p:sldId id="302" r:id="rId13"/>
    <p:sldId id="296" r:id="rId14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8821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5BC84-A94E-4612-8DDE-30B5C27DC618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B63EE-2024-4A4C-8A65-A41E78D1DA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106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981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619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1037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546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3080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5349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527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4666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346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2036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22713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8413-0E47-4871-BF8C-1D935C43C414}" type="datetimeFigureOut">
              <a:rPr lang="et-EE" smtClean="0"/>
              <a:t>15.06.2021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1082B-E88F-4BF4-93B3-1590481758C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3828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 smtClean="0"/>
              <a:t>Hobulaiu puhkebaasi tegevuse ülevaade 2020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9" y="2094021"/>
            <a:ext cx="6933927" cy="3894093"/>
          </a:xfrm>
        </p:spPr>
      </p:pic>
    </p:spTree>
    <p:extLst>
      <p:ext uri="{BB962C8B-B14F-4D97-AF65-F5344CB8AC3E}">
        <p14:creationId xmlns:p14="http://schemas.microsoft.com/office/powerpoint/2010/main" val="13034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Hobulaiu külastajate tänusõnad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128792" cy="5472608"/>
          </a:xfrm>
        </p:spPr>
      </p:pic>
    </p:spTree>
    <p:extLst>
      <p:ext uri="{BB962C8B-B14F-4D97-AF65-F5344CB8AC3E}">
        <p14:creationId xmlns:p14="http://schemas.microsoft.com/office/powerpoint/2010/main" val="25063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Hobulaiu külastajate tänusõnad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196752"/>
            <a:ext cx="70567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Hobulaiu külastajate tänusõnad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72808" cy="5544616"/>
          </a:xfrm>
        </p:spPr>
      </p:pic>
    </p:spTree>
    <p:extLst>
      <p:ext uri="{BB962C8B-B14F-4D97-AF65-F5344CB8AC3E}">
        <p14:creationId xmlns:p14="http://schemas.microsoft.com/office/powerpoint/2010/main" val="265390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TÄNAN TÄHELEPANU EEST!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9" y="1600200"/>
            <a:ext cx="6791661" cy="4525963"/>
          </a:xfrm>
        </p:spPr>
      </p:pic>
    </p:spTree>
    <p:extLst>
      <p:ext uri="{BB962C8B-B14F-4D97-AF65-F5344CB8AC3E}">
        <p14:creationId xmlns:p14="http://schemas.microsoft.com/office/powerpoint/2010/main" val="36086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Hobulaiu puhkebaasi kulud 2020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̊</a:t>
            </a:r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7" y="1526041"/>
            <a:ext cx="4278253" cy="2852169"/>
          </a:xfrm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t-EE" dirty="0" smtClean="0"/>
              <a:t>Planeeritud kulud kokku          24 746 € (100%)</a:t>
            </a:r>
            <a:endParaRPr lang="et-EE" dirty="0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4944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000" b="1" dirty="0" smtClean="0"/>
              <a:t>Hobulaiu puhkebaasi tegelikud kulud 23 428 (95%)</a:t>
            </a:r>
          </a:p>
          <a:p>
            <a:r>
              <a:rPr lang="et-EE" sz="2000" dirty="0"/>
              <a:t>s</a:t>
            </a:r>
            <a:r>
              <a:rPr lang="et-EE" sz="2000" dirty="0" smtClean="0"/>
              <a:t>ellest personalikulud                                             10 243 € </a:t>
            </a:r>
          </a:p>
          <a:p>
            <a:r>
              <a:rPr lang="et-EE" sz="2000" dirty="0"/>
              <a:t>s</a:t>
            </a:r>
            <a:r>
              <a:rPr lang="et-EE" sz="2000" dirty="0" smtClean="0"/>
              <a:t>ellest majandamiskulud                                       13 185 € </a:t>
            </a:r>
          </a:p>
          <a:p>
            <a:pPr marL="0" indent="0">
              <a:buNone/>
            </a:pPr>
            <a:endParaRPr lang="et-EE" sz="1000" dirty="0" smtClean="0"/>
          </a:p>
          <a:p>
            <a:endParaRPr lang="et-EE" sz="1000" b="1" dirty="0" smtClean="0"/>
          </a:p>
          <a:p>
            <a:pPr marL="0" indent="0">
              <a:buNone/>
            </a:pPr>
            <a:r>
              <a:rPr lang="et-EE" sz="1000" dirty="0"/>
              <a:t> </a:t>
            </a:r>
            <a:r>
              <a:rPr lang="et-EE" sz="1000" dirty="0" smtClean="0"/>
              <a:t>       </a:t>
            </a:r>
          </a:p>
          <a:p>
            <a:pPr marL="0" indent="0">
              <a:buNone/>
            </a:pPr>
            <a:r>
              <a:rPr lang="et-EE" sz="1000" dirty="0"/>
              <a:t> </a:t>
            </a:r>
            <a:r>
              <a:rPr lang="et-EE" sz="1000" dirty="0" smtClean="0"/>
              <a:t>                       </a:t>
            </a:r>
          </a:p>
          <a:p>
            <a:pPr marL="0" indent="0">
              <a:buNone/>
            </a:pPr>
            <a:endParaRPr lang="et-EE" sz="1000" dirty="0" smtClean="0"/>
          </a:p>
          <a:p>
            <a:pPr marL="0" indent="0">
              <a:buNone/>
            </a:pPr>
            <a:endParaRPr lang="et-EE" sz="1000" dirty="0"/>
          </a:p>
        </p:txBody>
      </p:sp>
    </p:spTree>
    <p:extLst>
      <p:ext uri="{BB962C8B-B14F-4D97-AF65-F5344CB8AC3E}">
        <p14:creationId xmlns:p14="http://schemas.microsoft.com/office/powerpoint/2010/main" val="1512206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Hobulaiu puhkebaasi tulud 2020</a:t>
            </a:r>
            <a:endParaRPr lang="et-EE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*</a:t>
            </a:r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9" y="1549126"/>
            <a:ext cx="4011586" cy="3008690"/>
          </a:xfrm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t-EE" dirty="0" smtClean="0"/>
              <a:t>Planeeritud tulud 2020. aastal kokku      8 000 (100%) eurot</a:t>
            </a:r>
            <a:endParaRPr lang="et-EE" dirty="0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t-EE" sz="2000" dirty="0" smtClean="0"/>
              <a:t>Hobulaiu tulude tegelik laekumine           </a:t>
            </a:r>
            <a:r>
              <a:rPr lang="et-EE" sz="2000" b="1" dirty="0" smtClean="0"/>
              <a:t>8 020 € </a:t>
            </a:r>
            <a:r>
              <a:rPr lang="et-EE" sz="2000" dirty="0" smtClean="0"/>
              <a:t>(</a:t>
            </a:r>
            <a:r>
              <a:rPr lang="et-EE" sz="2000" b="1" dirty="0" smtClean="0"/>
              <a:t>100,25%</a:t>
            </a:r>
            <a:r>
              <a:rPr lang="et-EE" sz="2000" dirty="0" smtClean="0"/>
              <a:t>)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4077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3600" dirty="0" smtClean="0"/>
              <a:t>Hobulaiu </a:t>
            </a:r>
            <a:r>
              <a:rPr lang="et-EE" sz="3600" dirty="0" err="1" smtClean="0"/>
              <a:t>puhkebaasis</a:t>
            </a:r>
            <a:r>
              <a:rPr lang="et-EE" sz="3600" dirty="0" smtClean="0"/>
              <a:t>  valla korraldatud laste suvepäevad</a:t>
            </a:r>
            <a:endParaRPr lang="et-EE" sz="3600" dirty="0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̊</a:t>
            </a:r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80928"/>
            <a:ext cx="4187825" cy="2505893"/>
          </a:xfrm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3347864" y="1535113"/>
            <a:ext cx="5544615" cy="639762"/>
          </a:xfrm>
        </p:spPr>
        <p:txBody>
          <a:bodyPr>
            <a:normAutofit fontScale="92500" lnSpcReduction="20000"/>
          </a:bodyPr>
          <a:lstStyle/>
          <a:p>
            <a:r>
              <a:rPr lang="et-EE" dirty="0" smtClean="0"/>
              <a:t>2020. aastal oli soodustusega (vabastatud majutuse ja </a:t>
            </a:r>
            <a:r>
              <a:rPr lang="et-EE" dirty="0" err="1" smtClean="0"/>
              <a:t>üleveo</a:t>
            </a:r>
            <a:r>
              <a:rPr lang="et-EE" dirty="0" smtClean="0"/>
              <a:t> tasust) külalisi 171</a:t>
            </a:r>
            <a:endParaRPr lang="et-EE" dirty="0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endParaRPr lang="et-EE" dirty="0" smtClean="0"/>
          </a:p>
          <a:p>
            <a:r>
              <a:rPr lang="et-EE" dirty="0" err="1" smtClean="0"/>
              <a:t>Lastelaagrid</a:t>
            </a:r>
            <a:r>
              <a:rPr lang="et-EE" dirty="0" smtClean="0"/>
              <a:t> korraldati 140 lapsele 19 ööpäeval ja selleks tehti 12 ülevedu </a:t>
            </a:r>
          </a:p>
          <a:p>
            <a:r>
              <a:rPr lang="et-EE" dirty="0" smtClean="0"/>
              <a:t>Täiskasvanud laagrijuhte oli 19</a:t>
            </a:r>
          </a:p>
          <a:p>
            <a:r>
              <a:rPr lang="et-EE" dirty="0" smtClean="0"/>
              <a:t>Meeskonnakoolitusel osales </a:t>
            </a:r>
            <a:r>
              <a:rPr lang="et-EE" smtClean="0"/>
              <a:t>12 vallavalitsuse töötajat</a:t>
            </a: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11997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et-EE" sz="3600" dirty="0" smtClean="0"/>
              <a:t>Hobulaiu puhkebaasi saamata jäänud tulu kokku          9 020 €</a:t>
            </a:r>
            <a:endParaRPr lang="et-EE" sz="3600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01" y="2636912"/>
            <a:ext cx="3921799" cy="2880320"/>
          </a:xfr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2924944"/>
            <a:ext cx="4038600" cy="32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t-EE" dirty="0" smtClean="0"/>
          </a:p>
          <a:p>
            <a:r>
              <a:rPr lang="et-EE" dirty="0" err="1" smtClean="0"/>
              <a:t>lastelaagrid</a:t>
            </a:r>
            <a:r>
              <a:rPr lang="et-EE" dirty="0" smtClean="0"/>
              <a:t>    4 440 € </a:t>
            </a:r>
          </a:p>
          <a:p>
            <a:r>
              <a:rPr lang="et-EE" dirty="0" smtClean="0"/>
              <a:t>tormi tõttu     3 740 €</a:t>
            </a:r>
          </a:p>
          <a:p>
            <a:r>
              <a:rPr lang="et-EE" dirty="0"/>
              <a:t>m</a:t>
            </a:r>
            <a:r>
              <a:rPr lang="et-EE" dirty="0" smtClean="0"/>
              <a:t>eeskonnakoolitused 840 €</a:t>
            </a:r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0025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t-EE" sz="2800" dirty="0" smtClean="0"/>
              <a:t>2020. aastal külastati Hobulaiu puhkebaasi tasu eest 24 ööpäeval ja tehti 39 tasulist laevareisi</a:t>
            </a:r>
            <a:endParaRPr lang="et-EE" sz="2800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618856" cy="3457848"/>
          </a:xfrm>
        </p:spPr>
      </p:pic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5292079" y="2635448"/>
            <a:ext cx="3394721" cy="639762"/>
          </a:xfrm>
        </p:spPr>
        <p:txBody>
          <a:bodyPr>
            <a:noAutofit/>
          </a:bodyPr>
          <a:lstStyle/>
          <a:p>
            <a:pPr lvl="0"/>
            <a:endParaRPr lang="et-EE" sz="2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000" dirty="0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5292080" y="2708920"/>
            <a:ext cx="3394720" cy="3924769"/>
          </a:xfrm>
        </p:spPr>
        <p:txBody>
          <a:bodyPr>
            <a:normAutofit/>
          </a:bodyPr>
          <a:lstStyle/>
          <a:p>
            <a:r>
              <a:rPr lang="et-EE" sz="2000" dirty="0" smtClean="0"/>
              <a:t>Suveperioodil oli Hobulaiu puhkebaasi tegelik täituvus </a:t>
            </a:r>
            <a:r>
              <a:rPr lang="et-EE" sz="2000" b="1" dirty="0" smtClean="0"/>
              <a:t>62% </a:t>
            </a:r>
            <a:r>
              <a:rPr lang="et-EE" sz="2000" dirty="0" smtClean="0"/>
              <a:t>(broneeritud oli </a:t>
            </a:r>
            <a:r>
              <a:rPr lang="et-EE" sz="2000" b="1" dirty="0" smtClean="0"/>
              <a:t>82%</a:t>
            </a:r>
            <a:r>
              <a:rPr lang="et-EE" sz="2000" dirty="0" smtClean="0"/>
              <a:t>)</a:t>
            </a:r>
          </a:p>
          <a:p>
            <a:r>
              <a:rPr lang="et-EE" sz="2000" dirty="0" smtClean="0"/>
              <a:t>Märjamaa valla 2020. aasta põhitegevuse kulud kokku moodustasid </a:t>
            </a:r>
            <a:r>
              <a:rPr lang="et-EE" sz="2000" b="1" dirty="0" smtClean="0"/>
              <a:t>10 425 810 €</a:t>
            </a:r>
            <a:r>
              <a:rPr lang="et-EE" sz="2000" dirty="0" smtClean="0"/>
              <a:t>, sellest Hobulaiu puhkebaasi kulud  </a:t>
            </a:r>
            <a:r>
              <a:rPr lang="et-EE" sz="2000" b="1" dirty="0" smtClean="0"/>
              <a:t>23 427 €</a:t>
            </a:r>
            <a:r>
              <a:rPr lang="et-EE" sz="2000" dirty="0" smtClean="0"/>
              <a:t>. </a:t>
            </a:r>
          </a:p>
          <a:p>
            <a:r>
              <a:rPr lang="et-EE" sz="2000" dirty="0" smtClean="0"/>
              <a:t>Hobulaiu puhkebaasi kulud   moodustavad kogu valla kuludest      </a:t>
            </a:r>
            <a:r>
              <a:rPr lang="et-EE" sz="2000" b="1" dirty="0" smtClean="0"/>
              <a:t>0,22 %</a:t>
            </a:r>
            <a:r>
              <a:rPr lang="et-EE" sz="2000" dirty="0" smtClean="0"/>
              <a:t>. </a:t>
            </a:r>
            <a:endParaRPr lang="et-EE" sz="2000" dirty="0"/>
          </a:p>
        </p:txBody>
      </p:sp>
      <p:sp>
        <p:nvSpPr>
          <p:cNvPr id="4" name="Teksti kohatäid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*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4781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Autofit/>
          </a:bodyPr>
          <a:lstStyle/>
          <a:p>
            <a:r>
              <a:rPr lang="et-EE" sz="3600" dirty="0" smtClean="0"/>
              <a:t>2021. aastal on Hobulaiu puhkebaasi  suvehooajaks broneerinud 14 </a:t>
            </a:r>
            <a:r>
              <a:rPr lang="et-EE" sz="3600" dirty="0" err="1" smtClean="0"/>
              <a:t>lastelaagrit</a:t>
            </a:r>
            <a:r>
              <a:rPr lang="et-EE" sz="3600" dirty="0" smtClean="0"/>
              <a:t> ja 31 täiskasvanute gruppi s.o. 82% täituvust</a:t>
            </a:r>
            <a:endParaRPr lang="et-EE" sz="3600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4430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98381" y="260648"/>
            <a:ext cx="8229600" cy="1143000"/>
          </a:xfrm>
        </p:spPr>
        <p:txBody>
          <a:bodyPr/>
          <a:lstStyle/>
          <a:p>
            <a:endParaRPr lang="et-EE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037991"/>
              </p:ext>
            </p:extLst>
          </p:nvPr>
        </p:nvGraphicFramePr>
        <p:xfrm>
          <a:off x="395536" y="2204861"/>
          <a:ext cx="8352927" cy="27363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159">
                  <a:extLst>
                    <a:ext uri="{9D8B030D-6E8A-4147-A177-3AD203B41FA5}">
                      <a16:colId xmlns:a16="http://schemas.microsoft.com/office/drawing/2014/main" val="782314763"/>
                    </a:ext>
                  </a:extLst>
                </a:gridCol>
                <a:gridCol w="540540">
                  <a:extLst>
                    <a:ext uri="{9D8B030D-6E8A-4147-A177-3AD203B41FA5}">
                      <a16:colId xmlns:a16="http://schemas.microsoft.com/office/drawing/2014/main" val="3119687856"/>
                    </a:ext>
                  </a:extLst>
                </a:gridCol>
                <a:gridCol w="1942763">
                  <a:extLst>
                    <a:ext uri="{9D8B030D-6E8A-4147-A177-3AD203B41FA5}">
                      <a16:colId xmlns:a16="http://schemas.microsoft.com/office/drawing/2014/main" val="2182027459"/>
                    </a:ext>
                  </a:extLst>
                </a:gridCol>
                <a:gridCol w="2594061">
                  <a:extLst>
                    <a:ext uri="{9D8B030D-6E8A-4147-A177-3AD203B41FA5}">
                      <a16:colId xmlns:a16="http://schemas.microsoft.com/office/drawing/2014/main" val="2921685639"/>
                    </a:ext>
                  </a:extLst>
                </a:gridCol>
                <a:gridCol w="661365">
                  <a:extLst>
                    <a:ext uri="{9D8B030D-6E8A-4147-A177-3AD203B41FA5}">
                      <a16:colId xmlns:a16="http://schemas.microsoft.com/office/drawing/2014/main" val="641162114"/>
                    </a:ext>
                  </a:extLst>
                </a:gridCol>
                <a:gridCol w="660837">
                  <a:extLst>
                    <a:ext uri="{9D8B030D-6E8A-4147-A177-3AD203B41FA5}">
                      <a16:colId xmlns:a16="http://schemas.microsoft.com/office/drawing/2014/main" val="3470350745"/>
                    </a:ext>
                  </a:extLst>
                </a:gridCol>
                <a:gridCol w="660837">
                  <a:extLst>
                    <a:ext uri="{9D8B030D-6E8A-4147-A177-3AD203B41FA5}">
                      <a16:colId xmlns:a16="http://schemas.microsoft.com/office/drawing/2014/main" val="4163032734"/>
                    </a:ext>
                  </a:extLst>
                </a:gridCol>
                <a:gridCol w="661365">
                  <a:extLst>
                    <a:ext uri="{9D8B030D-6E8A-4147-A177-3AD203B41FA5}">
                      <a16:colId xmlns:a16="http://schemas.microsoft.com/office/drawing/2014/main" val="4254643003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pPr marL="400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800">
                          <a:effectLst/>
                        </a:rPr>
                        <a:t>Teg.ala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Tulu liik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Tulude nimetus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Eelarve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800">
                          <a:effectLst/>
                        </a:rPr>
                        <a:t>Tegelik tulu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Teg.tulu jääk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800">
                          <a:effectLst/>
                        </a:rPr>
                        <a:t>Teg.tulu %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extLst>
                  <a:ext uri="{0D108BD9-81ED-4DB2-BD59-A6C34878D82A}">
                    <a16:rowId xmlns:a16="http://schemas.microsoft.com/office/drawing/2014/main" val="914544303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Hobulaiu Puhkebaas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9 500,00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3 250,00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6 250,00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34,21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extLst>
                  <a:ext uri="{0D108BD9-81ED-4DB2-BD59-A6C34878D82A}">
                    <a16:rowId xmlns:a16="http://schemas.microsoft.com/office/drawing/2014/main" val="895518919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Kaupade ja teenuste müük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9 500,00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3 250,00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6 250,00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34,21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extLst>
                  <a:ext uri="{0D108BD9-81ED-4DB2-BD59-A6C34878D82A}">
                    <a16:rowId xmlns:a16="http://schemas.microsoft.com/office/drawing/2014/main" val="2503132259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32 2203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Ruumide üür, rent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5 500,00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1 450,00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4 050,00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26,36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extLst>
                  <a:ext uri="{0D108BD9-81ED-4DB2-BD59-A6C34878D82A}">
                    <a16:rowId xmlns:a16="http://schemas.microsoft.com/office/drawing/2014/main" val="3478069884"/>
                  </a:ext>
                </a:extLst>
              </a:tr>
              <a:tr h="456051">
                <a:tc>
                  <a:txBody>
                    <a:bodyPr/>
                    <a:lstStyle/>
                    <a:p>
                      <a:pPr marL="12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32 2206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Ülevedu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4 000,00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1 800,00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2 200,00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45,00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extLst>
                  <a:ext uri="{0D108BD9-81ED-4DB2-BD59-A6C34878D82A}">
                    <a16:rowId xmlns:a16="http://schemas.microsoft.com/office/drawing/2014/main" val="4251037793"/>
                  </a:ext>
                </a:extLst>
              </a:tr>
              <a:tr h="456051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 dirty="0">
                          <a:effectLst/>
                        </a:rPr>
                        <a:t> </a:t>
                      </a:r>
                      <a:endParaRPr lang="et-EE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22451" marT="27150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89827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5576" y="488403"/>
            <a:ext cx="784887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MÄRJAMAA VALLAVALITSUS	TULUDE EELARVE TÄITMISE ARUANNE (EUR)</a:t>
            </a:r>
            <a:endParaRPr kumimoji="0" lang="et-EE" altLang="et-E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Eelarveline	Periood: Seisuga: 15. Juuni 2021</a:t>
            </a:r>
            <a:endParaRPr kumimoji="0" lang="et-EE" altLang="et-E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*Väljatrükk</a:t>
            </a:r>
            <a:r>
              <a:rPr kumimoji="0" lang="et-EE" altLang="et-E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15.06.2021  kell: 14.04</a:t>
            </a:r>
            <a:endParaRPr kumimoji="0" lang="et-EE" altLang="et-EE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Lk.: 1/1</a:t>
            </a:r>
            <a:endParaRPr kumimoji="0" lang="et-EE" altLang="et-E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4" name="Sisu kohatäid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701454"/>
              </p:ext>
            </p:extLst>
          </p:nvPr>
        </p:nvGraphicFramePr>
        <p:xfrm>
          <a:off x="539552" y="1628801"/>
          <a:ext cx="8280919" cy="5040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718">
                  <a:extLst>
                    <a:ext uri="{9D8B030D-6E8A-4147-A177-3AD203B41FA5}">
                      <a16:colId xmlns:a16="http://schemas.microsoft.com/office/drawing/2014/main" val="2903227626"/>
                    </a:ext>
                  </a:extLst>
                </a:gridCol>
                <a:gridCol w="535880">
                  <a:extLst>
                    <a:ext uri="{9D8B030D-6E8A-4147-A177-3AD203B41FA5}">
                      <a16:colId xmlns:a16="http://schemas.microsoft.com/office/drawing/2014/main" val="2865310723"/>
                    </a:ext>
                  </a:extLst>
                </a:gridCol>
                <a:gridCol w="4497711">
                  <a:extLst>
                    <a:ext uri="{9D8B030D-6E8A-4147-A177-3AD203B41FA5}">
                      <a16:colId xmlns:a16="http://schemas.microsoft.com/office/drawing/2014/main" val="311898874"/>
                    </a:ext>
                  </a:extLst>
                </a:gridCol>
                <a:gridCol w="655665">
                  <a:extLst>
                    <a:ext uri="{9D8B030D-6E8A-4147-A177-3AD203B41FA5}">
                      <a16:colId xmlns:a16="http://schemas.microsoft.com/office/drawing/2014/main" val="2660343551"/>
                    </a:ext>
                  </a:extLst>
                </a:gridCol>
                <a:gridCol w="655140">
                  <a:extLst>
                    <a:ext uri="{9D8B030D-6E8A-4147-A177-3AD203B41FA5}">
                      <a16:colId xmlns:a16="http://schemas.microsoft.com/office/drawing/2014/main" val="3849800427"/>
                    </a:ext>
                  </a:extLst>
                </a:gridCol>
                <a:gridCol w="655140">
                  <a:extLst>
                    <a:ext uri="{9D8B030D-6E8A-4147-A177-3AD203B41FA5}">
                      <a16:colId xmlns:a16="http://schemas.microsoft.com/office/drawing/2014/main" val="287802904"/>
                    </a:ext>
                  </a:extLst>
                </a:gridCol>
                <a:gridCol w="655665">
                  <a:extLst>
                    <a:ext uri="{9D8B030D-6E8A-4147-A177-3AD203B41FA5}">
                      <a16:colId xmlns:a16="http://schemas.microsoft.com/office/drawing/2014/main" val="1677963715"/>
                    </a:ext>
                  </a:extLst>
                </a:gridCol>
              </a:tblGrid>
              <a:tr h="175510"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800">
                          <a:effectLst/>
                        </a:rPr>
                        <a:t>Teg.ala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Kulu liik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Kulude nimetus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Eelarve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800">
                          <a:effectLst/>
                        </a:rPr>
                        <a:t>Tegelik kulu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584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Teg.kulu jääk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Teg.kulu %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669239559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Hobulaiu Puhkebaas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21 446,00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6 238,11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15 207,89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29,09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1976267143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Personalikulud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11 440,00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2 408,40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9 031,60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21,05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736428627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50 02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Töötajate töötasu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5 850,00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1 800,00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4 050,00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30,77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339666465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50 02 0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Töölepinguga töötajate töötasu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5 850,00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1 800,00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4 050,00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30,77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1560238932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50 05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Töövõtulepingu alusel füüsilistele isikutele makst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2 700,00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2 700,00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072190384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50 6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Personalikuludega kaasnevad maksud ja sotsiaalkind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2 890,00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608,40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2 281,60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21,05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976916775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Majandamiskulud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9 950,00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3 829,71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6 120,29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38,49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716594565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Administreerimiskulud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805,06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-705,06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805,06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179390805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55 00 13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Majandusvedude teenused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805,06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-805,06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201215479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Kinnistute, hoonete ja ruumide majandamiskulud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5 500,00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1 630,71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3 869,29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29,65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1076401366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55 11 03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Korrashoiu- ja remondimaterjalid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986,43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-986,43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572236701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55 11 06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Remont, restaureerimine ,lammutamine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424,60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-424,60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954709592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55 11 07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Kindlustusmaksed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29,68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-29,68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404678913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55 11 08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Üür ja rent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190,00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-190,00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20639418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Sõidukite ülalpidamise kulud, v.a kaitseotstarbeli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3 000,00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1 336,92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1 663,08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44,56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76790695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55 13 06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Remont ja hooldus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252,00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-252,00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852268248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55 13 08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Rent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384,00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-384,00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903479407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55 13 20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Veesõidukite kütus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249,99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-249,99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858463330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55 13 23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Veesõidukite korrashoid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450,93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-450,93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1231443185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55 15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Inventari kulud, v.a infotehnoloogia ja kaitseotst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1 000,00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1 000,00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4294135394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55 22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Meditsiinikulud ja hügieenitarbed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200,00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12,10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187,90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6,05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421941984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55 22 00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Meditsiini- ja hügieenitarbed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12,10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-12,10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4227914044"/>
                  </a:ext>
                </a:extLst>
              </a:tr>
              <a:tr h="157468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55 32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Eri- ja vormiriietus, v.a kaitseotstarbelised kulu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150,00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44,92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105,08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89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29,95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87508446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55 32 00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Eri- ja vormiriietus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762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44,92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-44,92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2523716242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Muud kulud (va intressid ja kohustistasud)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56,00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56,00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778636221"/>
                  </a:ext>
                </a:extLst>
              </a:tr>
              <a:tr h="193551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08 103 01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60 10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      Maksu-,lõivu- ja trahvikulud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56,00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 marR="825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700">
                          <a:effectLst/>
                        </a:rPr>
                        <a:t>56,00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>
                          <a:effectLst/>
                        </a:rPr>
                        <a:t> </a:t>
                      </a:r>
                      <a:endParaRPr lang="et-EE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extLst>
                  <a:ext uri="{0D108BD9-81ED-4DB2-BD59-A6C34878D82A}">
                    <a16:rowId xmlns:a16="http://schemas.microsoft.com/office/drawing/2014/main" val="3072700463"/>
                  </a:ext>
                </a:extLst>
              </a:tr>
              <a:tr h="193551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900" dirty="0">
                          <a:effectLst/>
                        </a:rPr>
                        <a:t> </a:t>
                      </a:r>
                      <a:endParaRPr lang="et-EE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" marR="16186" marT="26628" marB="0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24616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1505" y="381332"/>
            <a:ext cx="92010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00234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MÄRJAMAA VALLAVALITSUS	KULUDE EELARVE TÄITMISE ARUANNE (EUR)</a:t>
            </a:r>
            <a:endParaRPr kumimoji="0" lang="et-EE" altLang="et-E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Eelarveline	Periood: Seisuga: 15. Juuni 2021</a:t>
            </a:r>
            <a:endParaRPr kumimoji="0" lang="et-EE" altLang="et-E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Väljatrükk: 15.06.2021  kell: 14.05</a:t>
            </a:r>
            <a:endParaRPr kumimoji="0" lang="et-EE" altLang="et-EE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23475" algn="r"/>
              </a:tabLst>
            </a:pPr>
            <a:r>
              <a:rPr kumimoji="0" lang="et-EE" altLang="et-EE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Lk.: 1/1</a:t>
            </a:r>
            <a:endParaRPr kumimoji="0" lang="et-EE" altLang="et-E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10922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772</Words>
  <Application>Microsoft Office PowerPoint</Application>
  <PresentationFormat>Ekraaniseanss (4:3)</PresentationFormat>
  <Paragraphs>280</Paragraphs>
  <Slides>13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Tarkvarakomplekti Office kujundus</vt:lpstr>
      <vt:lpstr>Hobulaiu puhkebaasi tegevuse ülevaade 2020</vt:lpstr>
      <vt:lpstr>Hobulaiu puhkebaasi kulud 2020</vt:lpstr>
      <vt:lpstr>Hobulaiu puhkebaasi tulud 2020</vt:lpstr>
      <vt:lpstr>Hobulaiu puhkebaasis  valla korraldatud laste suvepäevad</vt:lpstr>
      <vt:lpstr>Hobulaiu puhkebaasi saamata jäänud tulu kokku          9 020 €</vt:lpstr>
      <vt:lpstr>2020. aastal külastati Hobulaiu puhkebaasi tasu eest 24 ööpäeval ja tehti 39 tasulist laevareisi</vt:lpstr>
      <vt:lpstr>2021. aastal on Hobulaiu puhkebaasi  suvehooajaks broneerinud 14 lastelaagrit ja 31 täiskasvanute gruppi s.o. 82% täituvust</vt:lpstr>
      <vt:lpstr>PowerPointi esitlus</vt:lpstr>
      <vt:lpstr>PowerPointi esitlus</vt:lpstr>
      <vt:lpstr>Hobulaiu külastajate tänusõnad</vt:lpstr>
      <vt:lpstr>Hobulaiu külastajate tänusõnad</vt:lpstr>
      <vt:lpstr>Hobulaiu külastajate tänusõnad</vt:lpstr>
      <vt:lpstr>TÄNAN TÄHELEPANU EEST!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HOBULAIU PUHKEBAAS</dc:title>
  <dc:creator>Kasutaja27</dc:creator>
  <cp:lastModifiedBy>Margus</cp:lastModifiedBy>
  <cp:revision>111</cp:revision>
  <dcterms:created xsi:type="dcterms:W3CDTF">2013-02-08T10:43:33Z</dcterms:created>
  <dcterms:modified xsi:type="dcterms:W3CDTF">2021-06-15T11:47:21Z</dcterms:modified>
</cp:coreProperties>
</file>